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18"/>
  </p:notesMasterIdLst>
  <p:sldIdLst>
    <p:sldId id="256" r:id="rId2"/>
    <p:sldId id="257" r:id="rId3"/>
    <p:sldId id="262" r:id="rId4"/>
    <p:sldId id="259" r:id="rId5"/>
    <p:sldId id="268" r:id="rId6"/>
    <p:sldId id="269" r:id="rId7"/>
    <p:sldId id="263" r:id="rId8"/>
    <p:sldId id="261" r:id="rId9"/>
    <p:sldId id="264" r:id="rId10"/>
    <p:sldId id="265" r:id="rId11"/>
    <p:sldId id="270" r:id="rId12"/>
    <p:sldId id="271" r:id="rId13"/>
    <p:sldId id="260" r:id="rId14"/>
    <p:sldId id="266" r:id="rId15"/>
    <p:sldId id="267" r:id="rId16"/>
    <p:sldId id="25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999"/>
    <a:srgbClr val="2B3E50"/>
    <a:srgbClr val="A5B2BC"/>
    <a:srgbClr val="358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405"/>
  </p:normalViewPr>
  <p:slideViewPr>
    <p:cSldViewPr snapToGrid="0">
      <p:cViewPr varScale="1">
        <p:scale>
          <a:sx n="112" d="100"/>
          <a:sy n="112" d="100"/>
        </p:scale>
        <p:origin x="5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20136-D500-6242-A161-AAE6342149BE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ABF3-38E3-0043-B99E-B152FC44C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D364-84FB-4283-9951-8E43CE82D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1B6DC-602D-F0E5-E11F-00D8C580C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5AAD-8913-1DD0-CBEB-C305CF42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A8C0-DC7E-C730-7B4D-1CD9C069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E4E27-86C8-BF00-2B3F-0874209F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42D1-F66B-64FA-E10C-F553F365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B9B5C-5261-12EB-CE69-D3EECF184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99D1-5BC6-F325-1347-1EDC9F98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81DB4-0BC9-7388-6811-7B17229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ABC91-D8FD-91A0-8D1E-B8C98270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BD50D-FA8D-D050-2547-0726A3D0B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BEFA0-DD2F-4FD2-126D-F6A6BE77D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9EF7B-34FC-4595-BDE6-BE23C88A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C20-C135-DE63-0216-66EBA8E5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F971D-FC15-F265-AE82-597F6017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5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0C35-A14E-F6B6-F83D-30A1AF6F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7FB9B-8276-3BFC-FBF8-7438ECD2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02192-3460-471E-44BB-C65FCA1E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77D5C-B7FA-1B0E-ECFA-D714A77A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4096-F8BE-3620-03C6-265B3AA3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4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6DD9-9C69-8C0E-E32F-0FF1113B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0745E-187E-E47A-9902-8199ECC2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883EF-EE69-587D-1FC0-DD7DBAAA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D72C-9BAB-B0E6-E31B-676C8AF0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EDAA-35BE-270E-C6B1-6EDCC0D5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2DCC-DE2A-309E-69E0-C1BA227B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A4A2-A47C-EDA7-2895-5F18316AE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FA4F8-1189-A8EA-7EF7-A96DF1F7B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32A36-82AA-C471-5B66-99E66F79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5AA58-C1BF-BDE5-BCDA-6BABE1E8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F24DA-3C42-3D6B-7551-15B7728E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3C9F-DC9E-4485-57D8-51F6AED9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2F34D-E282-0392-0CD6-6DD3EAF77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E12C8-CF84-F6AC-6C2F-51B8915CE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AF6FE-C716-8FB1-0DA6-953A5AF88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95028-D873-34A9-E823-FF0E0303F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13360-54F5-30B7-2D19-86BCCFBE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BABB84-4A12-35E4-9B1F-DB8C9419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A62D6-6A17-1024-DB02-7DA3E0BA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DC69-BDB3-2C38-F83A-A11BAE0A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CC216-CAF2-19AB-89AD-043F0D55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4E42A-C89E-0F5F-4970-2FD7D44A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67CE6-A74C-0ED3-7109-932D0EA3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D029-ADCC-DBAA-1251-A22FAC8F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256D9-B50F-F2FF-A07E-4D90729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3D232-CD4C-44C3-1977-C5814BCE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68FE-9AEE-C14C-5702-5D37A41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16AE-8020-8985-21DA-0CFEAD49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852E1-C340-CCAD-28B1-02C474606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FBD69-8CAA-6695-8911-9EEB2F5E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39D42-AB95-5DC0-B708-D1B9C8D3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88919-9B4D-7D77-EF27-97487254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46A5-FEB5-0E9F-45A1-CEDFC993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C5360-8E9F-F990-0E6C-6482E16DF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3E0EE-96F1-3EF3-ADAB-D2CAD08F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A4004-39D3-5CA7-C12C-E8E6BD4A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3913-F5D5-CF29-8982-4513052F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60390-5B1E-1544-E57F-479660C6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6D80F-21F9-C1F2-ED2D-DEE87CAD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38C9C-0B5B-3601-5C9B-48AC2FDC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AB9-F222-3BCA-DE2D-046BAFB12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BDA46-9E58-7644-AEA5-00421005DA9A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4B2CB-79E1-9A00-EF40-12215D8EA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42E0-83A8-9693-88D3-D166888A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loanrobinsonscientist.shinyapps.io/stock_dashboard_dataconla2024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oanrobinsonscientist.shinyapps.io/stock_dashboard_app_final" TargetMode="External"/><Relationship Id="rId5" Type="http://schemas.openxmlformats.org/officeDocument/2006/relationships/hyperlink" Target="https://github.com/loankimrobinson/" TargetMode="Externa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kcuilla.github.io/reactablefmtr" TargetMode="External"/><Relationship Id="rId7" Type="http://schemas.openxmlformats.org/officeDocument/2006/relationships/image" Target="../media/image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loanrobinsonscientist.shinyapps.io/stock_dashboard_dataconla2024/" TargetMode="External"/><Relationship Id="rId2" Type="http://schemas.openxmlformats.org/officeDocument/2006/relationships/hyperlink" Target="https://loanrobinsonscientist.shinyapps.io/stock_dashboard_app_final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hyperlink" Target="https://github.com/loankimrobinson/stock_market_conferenc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cloud-icon-4.html" TargetMode="External"/><Relationship Id="rId3" Type="http://schemas.openxmlformats.org/officeDocument/2006/relationships/hyperlink" Target="https://www.vexels.com/svg-png/laptop/" TargetMode="External"/><Relationship Id="rId7" Type="http://schemas.openxmlformats.org/officeDocument/2006/relationships/image" Target="../media/image8.jpg"/><Relationship Id="rId12" Type="http://schemas.openxmlformats.org/officeDocument/2006/relationships/hyperlink" Target="https://loanrobinsonscientist.shinyapps.io/stock_dashboard_dataconla2024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hyperlink" Target="https://loanrobinsonscientist.shinyapps.io/stock_dashboard_app_final/" TargetMode="External"/><Relationship Id="rId5" Type="http://schemas.openxmlformats.org/officeDocument/2006/relationships/hyperlink" Target="https://www.vectorstock.com/royalty-free-vector/computer-system-unit-icon-cartoon-vector-13845297" TargetMode="External"/><Relationship Id="rId10" Type="http://schemas.openxmlformats.org/officeDocument/2006/relationships/image" Target="../media/image3.svg"/><Relationship Id="rId4" Type="http://schemas.openxmlformats.org/officeDocument/2006/relationships/image" Target="../media/image6.jp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85908E-CA94-417D-9DD7-1DE84AC2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52691"/>
            <a:ext cx="12211338" cy="436501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F059F-D8CF-A734-7BA3-D596BF6B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3799" y="1893369"/>
            <a:ext cx="9944402" cy="2387600"/>
          </a:xfr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/>
          <a:lstStyle/>
          <a:p>
            <a:r>
              <a:rPr lang="en-US" b="1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The Impact of R/R Shiny in Finance</a:t>
            </a:r>
            <a:endParaRPr lang="en-US" b="1" dirty="0">
              <a:solidFill>
                <a:srgbClr val="003999"/>
              </a:solidFill>
              <a:latin typeface="PT Serif Caption" panose="02060603050505020204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8BDC3-B89E-200A-9343-4708E94AE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7709"/>
            <a:ext cx="9144000" cy="41970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Loan K Robinson Nov 16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, 2024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PT Serif Caption" panose="02060603050505020204" pitchFamily="18" charset="77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A3C21E5-8DBA-5841-BDAD-D8B43B1AF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48551" y="161521"/>
            <a:ext cx="1613429" cy="4972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4BF16F-0EA8-304A-697E-40EB1F310115}"/>
              </a:ext>
            </a:extLst>
          </p:cNvPr>
          <p:cNvSpPr txBox="1"/>
          <p:nvPr/>
        </p:nvSpPr>
        <p:spPr>
          <a:xfrm>
            <a:off x="3168227" y="6258387"/>
            <a:ext cx="52151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5"/>
              </a:rPr>
              <a:t>https://github.com/loankimrobinson/stock_dashboard_dataconla2024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2285EA-F6E4-BE13-D58A-28371B1C2EA8}"/>
              </a:ext>
            </a:extLst>
          </p:cNvPr>
          <p:cNvSpPr txBox="1"/>
          <p:nvPr/>
        </p:nvSpPr>
        <p:spPr>
          <a:xfrm>
            <a:off x="3168227" y="5906203"/>
            <a:ext cx="549720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6"/>
              </a:rPr>
              <a:t>https://loanrobinsonscientist.shinyapps.io/stock_dashboard_app_final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7"/>
              </a:rPr>
              <a:t>https://loanrobinsonscientist.shinyapps.io/stock_dashboard_dataconla2024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811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B46FF9-8D2B-CF0F-A748-D305BE6C30FD}"/>
              </a:ext>
            </a:extLst>
          </p:cNvPr>
          <p:cNvSpPr txBox="1"/>
          <p:nvPr/>
        </p:nvSpPr>
        <p:spPr>
          <a:xfrm>
            <a:off x="7060514" y="294086"/>
            <a:ext cx="1679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360EB-541B-2B55-02FD-BA1FDF31082F}"/>
              </a:ext>
            </a:extLst>
          </p:cNvPr>
          <p:cNvSpPr txBox="1"/>
          <p:nvPr/>
        </p:nvSpPr>
        <p:spPr>
          <a:xfrm>
            <a:off x="685467" y="1788408"/>
            <a:ext cx="1189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erif Caption" panose="02060603050505020204" pitchFamily="18" charset="77"/>
              </a:rPr>
              <a:t>1. Stickers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T Serif Caption" panose="020606030505050202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0194E-EA21-0AF7-6822-6B26C50BBF85}"/>
              </a:ext>
            </a:extLst>
          </p:cNvPr>
          <p:cNvSpPr txBox="1"/>
          <p:nvPr/>
        </p:nvSpPr>
        <p:spPr>
          <a:xfrm>
            <a:off x="685467" y="2078413"/>
            <a:ext cx="2246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rPr>
              <a:t>2. Date From – Date 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0C2B8-D2C2-647A-FA22-48C9526ED524}"/>
              </a:ext>
            </a:extLst>
          </p:cNvPr>
          <p:cNvSpPr txBox="1"/>
          <p:nvPr/>
        </p:nvSpPr>
        <p:spPr>
          <a:xfrm>
            <a:off x="685467" y="2386190"/>
            <a:ext cx="2186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rPr>
              <a:t>3. Get Symbols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C378B3-9560-AEBF-248D-6B05A1D7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62" y="1170143"/>
            <a:ext cx="7658100" cy="2006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8FEC49-1865-B48D-2512-73E94CF8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62" y="3359197"/>
            <a:ext cx="7772400" cy="64412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3DF2BA0-9DFE-7B26-070B-20A7DCBBB137}"/>
              </a:ext>
            </a:extLst>
          </p:cNvPr>
          <p:cNvSpPr/>
          <p:nvPr/>
        </p:nvSpPr>
        <p:spPr>
          <a:xfrm>
            <a:off x="500226" y="1679944"/>
            <a:ext cx="2615114" cy="1148316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22CB9-B8DD-BA85-1E15-A6E638D57048}"/>
              </a:ext>
            </a:extLst>
          </p:cNvPr>
          <p:cNvSpPr txBox="1"/>
          <p:nvPr/>
        </p:nvSpPr>
        <p:spPr>
          <a:xfrm>
            <a:off x="685467" y="1166847"/>
            <a:ext cx="1525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BD1D9F-4C1C-9D84-B457-F11E53AC0514}"/>
              </a:ext>
            </a:extLst>
          </p:cNvPr>
          <p:cNvSpPr txBox="1"/>
          <p:nvPr/>
        </p:nvSpPr>
        <p:spPr>
          <a:xfrm>
            <a:off x="7646856" y="4185772"/>
            <a:ext cx="820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7B1DA-FEA1-53D4-BB97-F3974F28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62" y="5103737"/>
            <a:ext cx="7772400" cy="136519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2B6D29C-C14B-2847-5665-855B488AECAB}"/>
              </a:ext>
            </a:extLst>
          </p:cNvPr>
          <p:cNvSpPr/>
          <p:nvPr/>
        </p:nvSpPr>
        <p:spPr>
          <a:xfrm flipV="1">
            <a:off x="3221665" y="2149669"/>
            <a:ext cx="714597" cy="13809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ED7F43-B1F2-84BA-AA57-7B472ADD2EF8}"/>
              </a:ext>
            </a:extLst>
          </p:cNvPr>
          <p:cNvSpPr txBox="1"/>
          <p:nvPr/>
        </p:nvSpPr>
        <p:spPr>
          <a:xfrm>
            <a:off x="7472583" y="4477321"/>
            <a:ext cx="1543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T Serif Caption" panose="02060603050505020204" pitchFamily="18" charset="77"/>
              </a:rPr>
              <a:t>Explore button</a:t>
            </a:r>
            <a:endParaRPr lang="en-U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T Serif Caption" panose="02060603050505020204" pitchFamily="18" charset="77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ACD22EE-C235-83FE-9044-DF2EC8FA0718}"/>
              </a:ext>
            </a:extLst>
          </p:cNvPr>
          <p:cNvSpPr/>
          <p:nvPr/>
        </p:nvSpPr>
        <p:spPr>
          <a:xfrm>
            <a:off x="7510010" y="4489917"/>
            <a:ext cx="1229951" cy="264404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68AADB5F-D23D-8BC3-2391-1143C2A70685}"/>
              </a:ext>
            </a:extLst>
          </p:cNvPr>
          <p:cNvSpPr/>
          <p:nvPr/>
        </p:nvSpPr>
        <p:spPr>
          <a:xfrm flipV="1">
            <a:off x="3586166" y="2232301"/>
            <a:ext cx="271959" cy="1614812"/>
          </a:xfrm>
          <a:prstGeom prst="ben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7DB190-F745-4423-E25A-244A9720B11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890437" y="3847113"/>
            <a:ext cx="1582146" cy="7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341C2D-C38D-0A49-A3CD-C8A986CC2BEC}"/>
              </a:ext>
            </a:extLst>
          </p:cNvPr>
          <p:cNvCxnSpPr/>
          <p:nvPr/>
        </p:nvCxnSpPr>
        <p:spPr>
          <a:xfrm>
            <a:off x="8442251" y="3847113"/>
            <a:ext cx="0" cy="50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38E93-D963-F9FF-C7C9-C5343CF45B34}"/>
              </a:ext>
            </a:extLst>
          </p:cNvPr>
          <p:cNvCxnSpPr/>
          <p:nvPr/>
        </p:nvCxnSpPr>
        <p:spPr>
          <a:xfrm flipH="1">
            <a:off x="8739961" y="3847113"/>
            <a:ext cx="2286002" cy="7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wn Arrow 47">
            <a:extLst>
              <a:ext uri="{FF2B5EF4-FFF2-40B4-BE49-F238E27FC236}">
                <a16:creationId xmlns:a16="http://schemas.microsoft.com/office/drawing/2014/main" id="{ABA8DD8C-C627-17D3-C135-14ED0E50BDE0}"/>
              </a:ext>
            </a:extLst>
          </p:cNvPr>
          <p:cNvSpPr/>
          <p:nvPr/>
        </p:nvSpPr>
        <p:spPr>
          <a:xfrm>
            <a:off x="8006316" y="4785098"/>
            <a:ext cx="118669" cy="318639"/>
          </a:xfrm>
          <a:prstGeom prst="down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B1F519-9029-CCFC-2F31-05A720B49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8063" y="6271104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43FE85-5626-8D01-7F4C-1CC9B34CEEAB}"/>
              </a:ext>
            </a:extLst>
          </p:cNvPr>
          <p:cNvSpPr txBox="1"/>
          <p:nvPr/>
        </p:nvSpPr>
        <p:spPr>
          <a:xfrm>
            <a:off x="719535" y="396636"/>
            <a:ext cx="25107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Event Clicks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ED1315-E30D-E28C-A7A7-2E329B748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07" y="1513292"/>
            <a:ext cx="5558839" cy="1456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F82FB0-CE96-D583-3B48-ACBDAA0AA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07" y="4273610"/>
            <a:ext cx="5417795" cy="14266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8876FF-B3F7-1A93-C963-50874C9E8F10}"/>
              </a:ext>
            </a:extLst>
          </p:cNvPr>
          <p:cNvSpPr txBox="1"/>
          <p:nvPr/>
        </p:nvSpPr>
        <p:spPr>
          <a:xfrm>
            <a:off x="6311270" y="1299943"/>
            <a:ext cx="2978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Click on the bar chart</a:t>
            </a:r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5B13107-5BD5-324B-58D3-3B961D977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707" y="2134890"/>
            <a:ext cx="3226849" cy="3000275"/>
          </a:xfrm>
          <a:prstGeom prst="rect">
            <a:avLst/>
          </a:prstGeom>
        </p:spPr>
      </p:pic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DC878719-741D-1BB6-9FB5-7734CAB9FABF}"/>
              </a:ext>
            </a:extLst>
          </p:cNvPr>
          <p:cNvCxnSpPr>
            <a:endCxn id="13" idx="0"/>
          </p:cNvCxnSpPr>
          <p:nvPr/>
        </p:nvCxnSpPr>
        <p:spPr>
          <a:xfrm>
            <a:off x="6204246" y="1700613"/>
            <a:ext cx="3175886" cy="434277"/>
          </a:xfrm>
          <a:prstGeom prst="bentConnector2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939E695-6065-4F7F-8803-B44C6C877067}"/>
              </a:ext>
            </a:extLst>
          </p:cNvPr>
          <p:cNvCxnSpPr>
            <a:stCxn id="13" idx="2"/>
          </p:cNvCxnSpPr>
          <p:nvPr/>
        </p:nvCxnSpPr>
        <p:spPr>
          <a:xfrm rot="5400000">
            <a:off x="7516139" y="3682228"/>
            <a:ext cx="411056" cy="3316930"/>
          </a:xfrm>
          <a:prstGeom prst="bentConnector2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4E2CC29-77BE-7809-9B37-56232BB89E9E}"/>
              </a:ext>
            </a:extLst>
          </p:cNvPr>
          <p:cNvSpPr txBox="1"/>
          <p:nvPr/>
        </p:nvSpPr>
        <p:spPr>
          <a:xfrm>
            <a:off x="6177448" y="5560039"/>
            <a:ext cx="3452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Create the Popup window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CAE9938-B171-D9BA-400C-A2DE28788EB0}"/>
              </a:ext>
            </a:extLst>
          </p:cNvPr>
          <p:cNvGrpSpPr/>
          <p:nvPr/>
        </p:nvGrpSpPr>
        <p:grpSpPr>
          <a:xfrm>
            <a:off x="6311271" y="1299943"/>
            <a:ext cx="4178490" cy="376241"/>
            <a:chOff x="743434" y="870911"/>
            <a:chExt cx="2168546" cy="37624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884BA24-3F46-A68C-FD18-108BB5FFEB40}"/>
                </a:ext>
              </a:extLst>
            </p:cNvPr>
            <p:cNvSpPr txBox="1"/>
            <p:nvPr/>
          </p:nvSpPr>
          <p:spPr>
            <a:xfrm>
              <a:off x="743434" y="877820"/>
              <a:ext cx="2168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endParaRPr>
            </a:p>
          </p:txBody>
        </p:sp>
        <p:sp>
          <p:nvSpPr>
            <p:cNvPr id="35" name="Rounded Rectangle 11">
              <a:extLst>
                <a:ext uri="{FF2B5EF4-FFF2-40B4-BE49-F238E27FC236}">
                  <a16:creationId xmlns:a16="http://schemas.microsoft.com/office/drawing/2014/main" id="{75BB55A8-840E-8D01-B291-A304C07C909F}"/>
                </a:ext>
              </a:extLst>
            </p:cNvPr>
            <p:cNvSpPr/>
            <p:nvPr/>
          </p:nvSpPr>
          <p:spPr>
            <a:xfrm>
              <a:off x="745756" y="870911"/>
              <a:ext cx="1380755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B61397C-1933-0DCF-D299-027E175CE854}"/>
              </a:ext>
            </a:extLst>
          </p:cNvPr>
          <p:cNvGrpSpPr/>
          <p:nvPr/>
        </p:nvGrpSpPr>
        <p:grpSpPr>
          <a:xfrm>
            <a:off x="6171857" y="5599240"/>
            <a:ext cx="4946221" cy="376241"/>
            <a:chOff x="743434" y="870911"/>
            <a:chExt cx="2168546" cy="376241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F453BFA-D658-F9C7-F479-9551D6DBBE40}"/>
                </a:ext>
              </a:extLst>
            </p:cNvPr>
            <p:cNvSpPr txBox="1"/>
            <p:nvPr/>
          </p:nvSpPr>
          <p:spPr>
            <a:xfrm>
              <a:off x="743434" y="877820"/>
              <a:ext cx="2168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endPara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endParaRPr>
            </a:p>
          </p:txBody>
        </p:sp>
        <p:sp>
          <p:nvSpPr>
            <p:cNvPr id="41" name="Rounded Rectangle 11">
              <a:extLst>
                <a:ext uri="{FF2B5EF4-FFF2-40B4-BE49-F238E27FC236}">
                  <a16:creationId xmlns:a16="http://schemas.microsoft.com/office/drawing/2014/main" id="{4F4BDE05-A651-742B-DC17-148581710D0F}"/>
                </a:ext>
              </a:extLst>
            </p:cNvPr>
            <p:cNvSpPr/>
            <p:nvPr/>
          </p:nvSpPr>
          <p:spPr>
            <a:xfrm>
              <a:off x="745756" y="870911"/>
              <a:ext cx="1380755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49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C5B862-7ED4-3207-7383-CD3C9DECB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37" y="1108440"/>
            <a:ext cx="2966016" cy="18345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9A3613-72BB-85D0-9ABC-D26932501FA0}"/>
              </a:ext>
            </a:extLst>
          </p:cNvPr>
          <p:cNvSpPr txBox="1"/>
          <p:nvPr/>
        </p:nvSpPr>
        <p:spPr>
          <a:xfrm>
            <a:off x="440638" y="130055"/>
            <a:ext cx="58234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How to Generate the Reports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0E9989-9100-6F58-AC7D-48EADC402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196" y="1133765"/>
            <a:ext cx="2976676" cy="1739554"/>
          </a:xfrm>
          <a:prstGeom prst="rect">
            <a:avLst/>
          </a:prstGeom>
          <a:ln w="28575">
            <a:solidFill>
              <a:srgbClr val="0039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7D863B54-9383-5A15-AF5F-55E4DFC1EFDD}"/>
              </a:ext>
            </a:extLst>
          </p:cNvPr>
          <p:cNvSpPr/>
          <p:nvPr/>
        </p:nvSpPr>
        <p:spPr>
          <a:xfrm>
            <a:off x="3649054" y="1754065"/>
            <a:ext cx="709301" cy="247828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B72D880-D108-E51B-266C-130B3D83F96A}"/>
              </a:ext>
            </a:extLst>
          </p:cNvPr>
          <p:cNvSpPr/>
          <p:nvPr/>
        </p:nvSpPr>
        <p:spPr>
          <a:xfrm>
            <a:off x="1807667" y="2089000"/>
            <a:ext cx="1616237" cy="59438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0022AF8-D6F9-5AE7-50E0-96EF868DA7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556" y="4419147"/>
            <a:ext cx="3761399" cy="1763060"/>
          </a:xfrm>
          <a:prstGeom prst="rect">
            <a:avLst/>
          </a:prstGeom>
          <a:ln w="28575">
            <a:solidFill>
              <a:srgbClr val="0039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AEE1A2-6AEC-764F-0E59-537B10858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859" y="4688253"/>
            <a:ext cx="3341600" cy="717271"/>
          </a:xfrm>
          <a:prstGeom prst="rect">
            <a:avLst/>
          </a:prstGeom>
          <a:ln w="28575">
            <a:solidFill>
              <a:srgbClr val="00399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33BC8A2-2BD3-BC35-D540-C366E30B6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198" y="3477189"/>
            <a:ext cx="2402217" cy="2705018"/>
          </a:xfrm>
          <a:prstGeom prst="rect">
            <a:avLst/>
          </a:prstGeom>
          <a:ln w="28575">
            <a:solidFill>
              <a:srgbClr val="0039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5FD36E7-04D9-61DD-AECE-478D54BB29DC}"/>
              </a:ext>
            </a:extLst>
          </p:cNvPr>
          <p:cNvSpPr/>
          <p:nvPr/>
        </p:nvSpPr>
        <p:spPr>
          <a:xfrm>
            <a:off x="7622848" y="1807325"/>
            <a:ext cx="760575" cy="247828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9891D5E1-75B1-B854-D469-8318D48E1B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085" y="848655"/>
            <a:ext cx="1768326" cy="2630084"/>
          </a:xfrm>
          <a:prstGeom prst="rect">
            <a:avLst/>
          </a:prstGeom>
        </p:spPr>
      </p:pic>
      <p:sp>
        <p:nvSpPr>
          <p:cNvPr id="24" name="Arrow: Bent-Up 23">
            <a:extLst>
              <a:ext uri="{FF2B5EF4-FFF2-40B4-BE49-F238E27FC236}">
                <a16:creationId xmlns:a16="http://schemas.microsoft.com/office/drawing/2014/main" id="{16DE1D58-8B1F-5883-594C-789F4F53332D}"/>
              </a:ext>
            </a:extLst>
          </p:cNvPr>
          <p:cNvSpPr/>
          <p:nvPr/>
        </p:nvSpPr>
        <p:spPr>
          <a:xfrm flipV="1">
            <a:off x="10350692" y="1523325"/>
            <a:ext cx="1186130" cy="2826484"/>
          </a:xfrm>
          <a:prstGeom prst="bentUpArrow">
            <a:avLst>
              <a:gd name="adj1" fmla="val 10564"/>
              <a:gd name="adj2" fmla="val 13049"/>
              <a:gd name="adj3" fmla="val 14980"/>
            </a:avLst>
          </a:prstGeom>
          <a:solidFill>
            <a:srgbClr val="003999"/>
          </a:solidFill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48F7319F-1604-709D-988F-A907835D1498}"/>
              </a:ext>
            </a:extLst>
          </p:cNvPr>
          <p:cNvSpPr/>
          <p:nvPr/>
        </p:nvSpPr>
        <p:spPr>
          <a:xfrm>
            <a:off x="7362596" y="4871130"/>
            <a:ext cx="606823" cy="247828"/>
          </a:xfrm>
          <a:prstGeom prst="lef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7C8F17F4-009C-14AF-653E-E37AB5ECF4DF}"/>
              </a:ext>
            </a:extLst>
          </p:cNvPr>
          <p:cNvSpPr/>
          <p:nvPr/>
        </p:nvSpPr>
        <p:spPr>
          <a:xfrm>
            <a:off x="3097117" y="4864564"/>
            <a:ext cx="679605" cy="247828"/>
          </a:xfrm>
          <a:prstGeom prst="lef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22DABD-38D0-B96C-0F42-3D75CE035A4B}"/>
              </a:ext>
            </a:extLst>
          </p:cNvPr>
          <p:cNvSpPr txBox="1"/>
          <p:nvPr/>
        </p:nvSpPr>
        <p:spPr>
          <a:xfrm>
            <a:off x="4816048" y="3092333"/>
            <a:ext cx="26551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Download Information Popup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57A874-AA65-7E37-E59C-8C03AAC0A4FB}"/>
              </a:ext>
            </a:extLst>
          </p:cNvPr>
          <p:cNvSpPr txBox="1"/>
          <p:nvPr/>
        </p:nvSpPr>
        <p:spPr>
          <a:xfrm>
            <a:off x="8818592" y="3504377"/>
            <a:ext cx="1956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Rmd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file function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721DD4-01C9-F55A-71DF-662CF7AC0C2E}"/>
              </a:ext>
            </a:extLst>
          </p:cNvPr>
          <p:cNvSpPr txBox="1"/>
          <p:nvPr/>
        </p:nvSpPr>
        <p:spPr>
          <a:xfrm>
            <a:off x="8673982" y="6267667"/>
            <a:ext cx="28713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Zip file stored in download directory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6D3E2D8-9765-7E9D-8508-5AEDDE722DDF}"/>
              </a:ext>
            </a:extLst>
          </p:cNvPr>
          <p:cNvSpPr txBox="1"/>
          <p:nvPr/>
        </p:nvSpPr>
        <p:spPr>
          <a:xfrm>
            <a:off x="4726054" y="5495921"/>
            <a:ext cx="1538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Final html report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6B9C20-975C-A20D-28B5-24C7187AD920}"/>
              </a:ext>
            </a:extLst>
          </p:cNvPr>
          <p:cNvSpPr txBox="1"/>
          <p:nvPr/>
        </p:nvSpPr>
        <p:spPr>
          <a:xfrm>
            <a:off x="440639" y="6284255"/>
            <a:ext cx="38399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u="sng" dirty="0">
                <a:solidFill>
                  <a:srgbClr val="C00000"/>
                </a:solidFill>
              </a:rPr>
              <a:t>Note: You can include html, pdf, docx, ppt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04FE1D-5807-B9C5-5992-F50CAA2C1064}"/>
              </a:ext>
            </a:extLst>
          </p:cNvPr>
          <p:cNvSpPr/>
          <p:nvPr/>
        </p:nvSpPr>
        <p:spPr>
          <a:xfrm>
            <a:off x="4816048" y="3091088"/>
            <a:ext cx="2353876" cy="307777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ED7B96-7949-CFD8-C74F-E14A2656F1C2}"/>
              </a:ext>
            </a:extLst>
          </p:cNvPr>
          <p:cNvSpPr/>
          <p:nvPr/>
        </p:nvSpPr>
        <p:spPr>
          <a:xfrm>
            <a:off x="4726053" y="5543660"/>
            <a:ext cx="1421223" cy="260038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CAFFAE6-AA2C-55A9-C8C1-C269380950FE}"/>
              </a:ext>
            </a:extLst>
          </p:cNvPr>
          <p:cNvSpPr/>
          <p:nvPr/>
        </p:nvSpPr>
        <p:spPr>
          <a:xfrm>
            <a:off x="8572085" y="3543436"/>
            <a:ext cx="1778608" cy="232855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D00EDA-AFD6-AB92-A85E-D9564BEF05CF}"/>
              </a:ext>
            </a:extLst>
          </p:cNvPr>
          <p:cNvSpPr/>
          <p:nvPr/>
        </p:nvSpPr>
        <p:spPr>
          <a:xfrm>
            <a:off x="8535938" y="6324545"/>
            <a:ext cx="3009432" cy="247828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81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A04744-8495-2B74-20F8-F31EA98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47" y="901700"/>
            <a:ext cx="5069578" cy="2343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A2DEF-80C9-A957-10D4-2F64CBD392A4}"/>
              </a:ext>
            </a:extLst>
          </p:cNvPr>
          <p:cNvSpPr txBox="1"/>
          <p:nvPr/>
        </p:nvSpPr>
        <p:spPr>
          <a:xfrm>
            <a:off x="393404" y="151094"/>
            <a:ext cx="6496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reactable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and </a:t>
            </a:r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reactablefmtr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Tables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9C8F0-584B-BE44-6488-50AACB6D2E7E}"/>
              </a:ext>
            </a:extLst>
          </p:cNvPr>
          <p:cNvSpPr txBox="1"/>
          <p:nvPr/>
        </p:nvSpPr>
        <p:spPr>
          <a:xfrm>
            <a:off x="6889898" y="441309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Serif Caption" panose="02060603050505020204" pitchFamily="18" charset="77"/>
                <a:hlinkClick r:id="rId3"/>
              </a:rPr>
              <a:t>https://kcuilla.github.io/reactablefmtr</a:t>
            </a:r>
            <a:endParaRPr lang="en-US" sz="1400" dirty="0">
              <a:latin typeface="PT Serif Caption" panose="02060603050505020204" pitchFamily="18" charset="77"/>
            </a:endParaRPr>
          </a:p>
          <a:p>
            <a:r>
              <a:rPr lang="en-US" sz="1400" dirty="0">
                <a:latin typeface="PT Serif Caption" panose="02060603050505020204" pitchFamily="18" charset="77"/>
              </a:rPr>
              <a:t>https://</a:t>
            </a:r>
            <a:r>
              <a:rPr lang="en-US" sz="1400" dirty="0" err="1">
                <a:latin typeface="PT Serif Caption" panose="02060603050505020204" pitchFamily="18" charset="77"/>
              </a:rPr>
              <a:t>glin.github.io</a:t>
            </a:r>
            <a:r>
              <a:rPr lang="en-US" sz="1400" dirty="0">
                <a:latin typeface="PT Serif Caption" panose="02060603050505020204" pitchFamily="18" charset="77"/>
              </a:rPr>
              <a:t>/</a:t>
            </a:r>
            <a:r>
              <a:rPr lang="en-US" sz="1400" dirty="0" err="1">
                <a:latin typeface="PT Serif Caption" panose="02060603050505020204" pitchFamily="18" charset="77"/>
              </a:rPr>
              <a:t>reactable</a:t>
            </a:r>
            <a:endParaRPr lang="en-US" sz="1400" dirty="0">
              <a:latin typeface="PT Serif Caption" panose="020606030505050202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B44F3E-AF03-87D7-F8EB-7FB5E751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46" y="3429000"/>
            <a:ext cx="5069577" cy="272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470C86-F8D6-C6BE-280B-40526B022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353" y="784958"/>
            <a:ext cx="4699000" cy="2413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FEE3B98-D1AB-74F7-66F5-B99D5AADE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2403" y="6151448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2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A9749-1A56-02BD-7971-3B42B949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47" y="3546194"/>
            <a:ext cx="5074972" cy="258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6508-7DEB-DF5D-8AFD-A83595D6501B}"/>
              </a:ext>
            </a:extLst>
          </p:cNvPr>
          <p:cNvSpPr txBox="1"/>
          <p:nvPr/>
        </p:nvSpPr>
        <p:spPr>
          <a:xfrm>
            <a:off x="393403" y="151094"/>
            <a:ext cx="4061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Figure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0847B-EF1A-9807-6B57-7A058C19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19" y="4362498"/>
            <a:ext cx="4775255" cy="1696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5A43A-C147-76ED-9302-3F98C75E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" y="855626"/>
            <a:ext cx="6754092" cy="2443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8F038-3627-50AE-1E30-2A0D1FC0EC75}"/>
              </a:ext>
            </a:extLst>
          </p:cNvPr>
          <p:cNvSpPr txBox="1"/>
          <p:nvPr/>
        </p:nvSpPr>
        <p:spPr>
          <a:xfrm>
            <a:off x="8684438" y="1708101"/>
            <a:ext cx="212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Ggplot2 package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2E9ED9-AA51-F117-0B92-55A61708FDAD}"/>
              </a:ext>
            </a:extLst>
          </p:cNvPr>
          <p:cNvSpPr/>
          <p:nvPr/>
        </p:nvSpPr>
        <p:spPr>
          <a:xfrm>
            <a:off x="7592880" y="1903485"/>
            <a:ext cx="986413" cy="106154"/>
          </a:xfrm>
          <a:prstGeom prst="lef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A1CAB-E94F-322F-646D-85A26C067672}"/>
              </a:ext>
            </a:extLst>
          </p:cNvPr>
          <p:cNvSpPr txBox="1"/>
          <p:nvPr/>
        </p:nvSpPr>
        <p:spPr>
          <a:xfrm>
            <a:off x="127590" y="4836337"/>
            <a:ext cx="212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999"/>
                </a:solidFill>
                <a:latin typeface="PT Serif Caption" panose="02060603050505020204" pitchFamily="18" charset="77"/>
              </a:rPr>
              <a:t>plotly</a:t>
            </a:r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 package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A64F6AF-28B9-2E43-9EAD-DC7AC8892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3858" y="6189707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94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CDF174-1C4E-7F0F-100A-EE746F10BF91}"/>
              </a:ext>
            </a:extLst>
          </p:cNvPr>
          <p:cNvSpPr txBox="1"/>
          <p:nvPr/>
        </p:nvSpPr>
        <p:spPr>
          <a:xfrm>
            <a:off x="393403" y="151094"/>
            <a:ext cx="4061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 Shiny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78941-4961-A7D5-762E-DDF010D8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81" y="1091150"/>
            <a:ext cx="4508008" cy="160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A4614-18A2-5E72-83B3-FDB80683AE45}"/>
              </a:ext>
            </a:extLst>
          </p:cNvPr>
          <p:cNvSpPr txBox="1"/>
          <p:nvPr/>
        </p:nvSpPr>
        <p:spPr>
          <a:xfrm>
            <a:off x="393403" y="1091150"/>
            <a:ext cx="625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Add to your favorite list</a:t>
            </a:r>
          </a:p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Download the zip file with figure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 Caption" panose="02060603050505020204" pitchFamily="18" charset="77"/>
              </a:rPr>
              <a:t>and 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table</a:t>
            </a:r>
          </a:p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Send the figure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 Caption" panose="02060603050505020204" pitchFamily="18" charset="77"/>
              </a:rPr>
              <a:t>and 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table to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41DBA-B229-EA4C-8D73-BDEAF4B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7" t="11921" r="7114" b="11658"/>
          <a:stretch/>
        </p:blipFill>
        <p:spPr>
          <a:xfrm>
            <a:off x="393403" y="2817627"/>
            <a:ext cx="5600592" cy="3042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0786F-0DA1-F5EF-8A9D-CF3EB53E2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94" y="3963210"/>
            <a:ext cx="4847835" cy="75107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3AFB17-80A2-21EC-C46C-4D1989BDD748}"/>
              </a:ext>
            </a:extLst>
          </p:cNvPr>
          <p:cNvSpPr/>
          <p:nvPr/>
        </p:nvSpPr>
        <p:spPr>
          <a:xfrm>
            <a:off x="6096000" y="4338747"/>
            <a:ext cx="878958" cy="1375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1EF00CC-A6A5-F523-4519-6139E3FD9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8400" y="6146977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6525C-E6DC-DE8B-915F-0BF60041A2AB}"/>
              </a:ext>
            </a:extLst>
          </p:cNvPr>
          <p:cNvSpPr txBox="1"/>
          <p:nvPr/>
        </p:nvSpPr>
        <p:spPr>
          <a:xfrm>
            <a:off x="1853514" y="2120201"/>
            <a:ext cx="98730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Application: </a:t>
            </a: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2"/>
              </a:rPr>
              <a:t>https://loanrobinsonscientist.shinyapps.io/stock_dashboard_app_final/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3"/>
              </a:rPr>
              <a:t>https://loanrobinsonscientist.shinyapps.io/stock_dashboard_dataconla2024/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66B6F-0EDE-5E42-55E5-78BBE9A622C4}"/>
              </a:ext>
            </a:extLst>
          </p:cNvPr>
          <p:cNvSpPr txBox="1"/>
          <p:nvPr/>
        </p:nvSpPr>
        <p:spPr>
          <a:xfrm>
            <a:off x="1853514" y="3079948"/>
            <a:ext cx="87462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Codes Available: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4"/>
              </a:rPr>
              <a:t>https://github.com/loankimrobinson/stock_market_conference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B583A3-F287-C8F1-0593-1FE8B42106E5}"/>
              </a:ext>
            </a:extLst>
          </p:cNvPr>
          <p:cNvSpPr txBox="1">
            <a:spLocks/>
          </p:cNvSpPr>
          <p:nvPr/>
        </p:nvSpPr>
        <p:spPr>
          <a:xfrm>
            <a:off x="4104513" y="806270"/>
            <a:ext cx="4063304" cy="924938"/>
          </a:xfrm>
          <a:prstGeom prst="rect">
            <a:avLst/>
          </a:prstGeo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3999"/>
                </a:solidFill>
                <a:latin typeface="PT Serif Caption" panose="02060603050505020204" pitchFamily="18" charset="77"/>
              </a:rPr>
              <a:t>Questions 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1C5A2D-06DF-3452-BB73-2BF5C0495D0A}"/>
              </a:ext>
            </a:extLst>
          </p:cNvPr>
          <p:cNvSpPr txBox="1">
            <a:spLocks/>
          </p:cNvSpPr>
          <p:nvPr/>
        </p:nvSpPr>
        <p:spPr>
          <a:xfrm>
            <a:off x="2844124" y="5273392"/>
            <a:ext cx="4063304" cy="924938"/>
          </a:xfrm>
          <a:prstGeom prst="rect">
            <a:avLst/>
          </a:prstGeo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999"/>
                </a:solidFill>
                <a:latin typeface="PT Serif Caption" panose="02060603050505020204" pitchFamily="18" charset="77"/>
              </a:rPr>
              <a:t>Thank you for attending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EC64C-6633-774A-6DBD-B2B8D5B1384E}"/>
              </a:ext>
            </a:extLst>
          </p:cNvPr>
          <p:cNvSpPr txBox="1"/>
          <p:nvPr/>
        </p:nvSpPr>
        <p:spPr>
          <a:xfrm>
            <a:off x="1853514" y="3571206"/>
            <a:ext cx="5521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Questions to: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loankimrobinson@gmail.com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7E7B21-CB6B-A5C4-8028-6033FD1C14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90038" y="5360765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1C286F-9BB1-6C9F-E91C-ADE6F51964CB}"/>
              </a:ext>
            </a:extLst>
          </p:cNvPr>
          <p:cNvSpPr txBox="1">
            <a:spLocks/>
          </p:cNvSpPr>
          <p:nvPr/>
        </p:nvSpPr>
        <p:spPr>
          <a:xfrm>
            <a:off x="793473" y="176196"/>
            <a:ext cx="5668618" cy="823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800" b="1" dirty="0">
              <a:solidFill>
                <a:srgbClr val="E75F7E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5453-376A-CE26-E239-26642E2878B5}"/>
              </a:ext>
            </a:extLst>
          </p:cNvPr>
          <p:cNvSpPr txBox="1"/>
          <p:nvPr/>
        </p:nvSpPr>
        <p:spPr>
          <a:xfrm>
            <a:off x="957469" y="39674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Who I am?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D74633-92C8-DC58-EF51-77D8417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3" y="1139622"/>
            <a:ext cx="10083113" cy="457875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75094BA-28C1-CA8F-E2E3-407D8F729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9854" y="6138432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6EE364-BDDC-4B5C-0B9B-2E720F423678}"/>
              </a:ext>
            </a:extLst>
          </p:cNvPr>
          <p:cNvSpPr txBox="1"/>
          <p:nvPr/>
        </p:nvSpPr>
        <p:spPr>
          <a:xfrm>
            <a:off x="206294" y="62217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RShiny</a:t>
            </a:r>
            <a:r>
              <a:rPr lang="en-US" sz="2400" dirty="0">
                <a:solidFill>
                  <a:srgbClr val="003999"/>
                </a:solidFill>
                <a:latin typeface="PT Serif Caption" panose="02060603050505020204" pitchFamily="18" charset="77"/>
              </a:rPr>
              <a:t> App Structure</a:t>
            </a:r>
            <a:endParaRPr lang="en-US" sz="2400" b="0" i="0" dirty="0">
              <a:solidFill>
                <a:srgbClr val="003999"/>
              </a:solidFill>
              <a:effectLst/>
              <a:latin typeface="PT Serif Caption" panose="02060603050505020204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03590-D1DB-045A-D296-E1294CBF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0979" y="1609615"/>
            <a:ext cx="1956569" cy="195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7F057-ED65-871F-35CE-BF3F7B1EE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1327" b="7539"/>
          <a:stretch/>
        </p:blipFill>
        <p:spPr>
          <a:xfrm>
            <a:off x="3271245" y="4430636"/>
            <a:ext cx="1512753" cy="1785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87EA1-2C21-6AE1-61DD-3710E453D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183" y="1738705"/>
            <a:ext cx="3491747" cy="169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78857E-70DE-4DA9-7F5C-D405AAF5E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652" y="4474174"/>
            <a:ext cx="3491747" cy="16983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0DBAF327-02E5-E024-1058-4C2467CDDA7B}"/>
              </a:ext>
            </a:extLst>
          </p:cNvPr>
          <p:cNvSpPr/>
          <p:nvPr/>
        </p:nvSpPr>
        <p:spPr>
          <a:xfrm>
            <a:off x="5568175" y="2225937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40F02BA-2D01-886F-C397-E080F555B332}"/>
              </a:ext>
            </a:extLst>
          </p:cNvPr>
          <p:cNvSpPr/>
          <p:nvPr/>
        </p:nvSpPr>
        <p:spPr>
          <a:xfrm rot="10800000">
            <a:off x="5568174" y="2761397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E813F3A-B378-3899-56C3-FD52F1728C7D}"/>
              </a:ext>
            </a:extLst>
          </p:cNvPr>
          <p:cNvSpPr/>
          <p:nvPr/>
        </p:nvSpPr>
        <p:spPr>
          <a:xfrm>
            <a:off x="5605245" y="4787910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0BC1E46-5BAB-C2CD-0C58-FE71E696EC4A}"/>
              </a:ext>
            </a:extLst>
          </p:cNvPr>
          <p:cNvSpPr/>
          <p:nvPr/>
        </p:nvSpPr>
        <p:spPr>
          <a:xfrm rot="10800000">
            <a:off x="5605244" y="5323370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262F2-F1E0-4ECE-5D89-63269BE96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53010" y="4615256"/>
            <a:ext cx="1098489" cy="109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799521-2F15-9095-AEC6-F1382D81C6D8}"/>
              </a:ext>
            </a:extLst>
          </p:cNvPr>
          <p:cNvSpPr txBox="1"/>
          <p:nvPr/>
        </p:nvSpPr>
        <p:spPr>
          <a:xfrm>
            <a:off x="7925183" y="1028060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Client (User Interface)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E9D5B-3608-9109-8B35-4418E8E755DD}"/>
              </a:ext>
            </a:extLst>
          </p:cNvPr>
          <p:cNvSpPr txBox="1"/>
          <p:nvPr/>
        </p:nvSpPr>
        <p:spPr>
          <a:xfrm>
            <a:off x="2617998" y="1028059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03999"/>
                </a:solidFill>
                <a:latin typeface="PT Serif Caption" panose="02060603050505020204" pitchFamily="18" charset="77"/>
              </a:rPr>
              <a:t>Server (Backend)</a:t>
            </a:r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2834A-D814-751E-ACFE-D9A93F101505}"/>
              </a:ext>
            </a:extLst>
          </p:cNvPr>
          <p:cNvSpPr txBox="1"/>
          <p:nvPr/>
        </p:nvSpPr>
        <p:spPr>
          <a:xfrm>
            <a:off x="293473" y="2190291"/>
            <a:ext cx="245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Local Machine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4AE32-FA89-C69A-639C-BEE54454667A}"/>
              </a:ext>
            </a:extLst>
          </p:cNvPr>
          <p:cNvSpPr txBox="1"/>
          <p:nvPr/>
        </p:nvSpPr>
        <p:spPr>
          <a:xfrm>
            <a:off x="695482" y="5144552"/>
            <a:ext cx="245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Cloud 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(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shinyapps.io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)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0ABB88-4A7B-646D-D74E-C0FF774B9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0711" y="6216101"/>
            <a:ext cx="1775799" cy="5472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820ACA-14B2-68F8-790A-412203DA2DF4}"/>
              </a:ext>
            </a:extLst>
          </p:cNvPr>
          <p:cNvSpPr txBox="1"/>
          <p:nvPr/>
        </p:nvSpPr>
        <p:spPr>
          <a:xfrm>
            <a:off x="695482" y="6364502"/>
            <a:ext cx="547458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11"/>
              </a:rPr>
              <a:t>https://loanrobinsonscientist.shinyapps.io/stock_dashboard_app_final/</a:t>
            </a:r>
            <a:endParaRPr lang="en-US" sz="105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  <a:p>
            <a:r>
              <a:rPr 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12"/>
              </a:rPr>
              <a:t>https://loanrobinsonscientist.shinyapps.io/stock_dashboard_dataconla2024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06264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70471F-C8F6-5AE7-FE5D-EB51397440C4}"/>
              </a:ext>
            </a:extLst>
          </p:cNvPr>
          <p:cNvSpPr/>
          <p:nvPr/>
        </p:nvSpPr>
        <p:spPr>
          <a:xfrm>
            <a:off x="4260855" y="1419732"/>
            <a:ext cx="4051300" cy="2400300"/>
          </a:xfrm>
          <a:prstGeom prst="roundRect">
            <a:avLst/>
          </a:prstGeom>
          <a:noFill/>
          <a:ln w="76200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737105" y="131366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 Shiny 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A02CF8-7D84-AEE9-9E95-96CF464DB153}"/>
              </a:ext>
            </a:extLst>
          </p:cNvPr>
          <p:cNvSpPr/>
          <p:nvPr/>
        </p:nvSpPr>
        <p:spPr>
          <a:xfrm>
            <a:off x="4737105" y="949832"/>
            <a:ext cx="3098800" cy="1181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3999"/>
                </a:solidFill>
              </a:rPr>
              <a:t>ui</a:t>
            </a:r>
            <a:endParaRPr lang="en-US" dirty="0">
              <a:solidFill>
                <a:srgbClr val="003999"/>
              </a:solidFill>
            </a:endParaRP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pickerInput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dateInput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F872DB-8264-48E3-C714-0D8F9597D3BE}"/>
              </a:ext>
            </a:extLst>
          </p:cNvPr>
          <p:cNvSpPr/>
          <p:nvPr/>
        </p:nvSpPr>
        <p:spPr>
          <a:xfrm>
            <a:off x="4737105" y="3070732"/>
            <a:ext cx="3098800" cy="1181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server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renderPlotly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renderReactable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AF581-D823-8065-62F3-7FF8CFA5E74F}"/>
              </a:ext>
            </a:extLst>
          </p:cNvPr>
          <p:cNvSpPr txBox="1"/>
          <p:nvPr/>
        </p:nvSpPr>
        <p:spPr>
          <a:xfrm>
            <a:off x="8294940" y="248550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D216B-CB28-587A-C112-72D03080F160}"/>
              </a:ext>
            </a:extLst>
          </p:cNvPr>
          <p:cNvSpPr txBox="1"/>
          <p:nvPr/>
        </p:nvSpPr>
        <p:spPr>
          <a:xfrm>
            <a:off x="4294139" y="241616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Outputs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0E35FA0-684C-B6A3-D56C-D95AC2429916}"/>
              </a:ext>
            </a:extLst>
          </p:cNvPr>
          <p:cNvSpPr/>
          <p:nvPr/>
        </p:nvSpPr>
        <p:spPr>
          <a:xfrm rot="5400000">
            <a:off x="4689480" y="1372107"/>
            <a:ext cx="215900" cy="120650"/>
          </a:xfrm>
          <a:prstGeom prst="triangle">
            <a:avLst/>
          </a:prstGeom>
          <a:solidFill>
            <a:srgbClr val="003999"/>
          </a:solidFill>
          <a:ln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349B2224-0384-F606-21A8-5FDA0EA878C5}"/>
              </a:ext>
            </a:extLst>
          </p:cNvPr>
          <p:cNvSpPr/>
          <p:nvPr/>
        </p:nvSpPr>
        <p:spPr>
          <a:xfrm rot="5400000" flipV="1">
            <a:off x="7667630" y="3759707"/>
            <a:ext cx="215900" cy="120650"/>
          </a:xfrm>
          <a:prstGeom prst="triangle">
            <a:avLst/>
          </a:prstGeom>
          <a:solidFill>
            <a:srgbClr val="003999"/>
          </a:solidFill>
          <a:ln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2E84A2-7774-661C-81E5-21DDC750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69" y="1715027"/>
            <a:ext cx="2350124" cy="19102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8F33CC-2A5D-EB70-A4DE-F85A2816F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53" y="4492844"/>
            <a:ext cx="2455903" cy="2013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47638B-2910-E86A-421D-D416C0EE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45" y="1125265"/>
            <a:ext cx="3494101" cy="17765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11D261-E6D3-3CA9-025C-DC3C78131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13" y="3120523"/>
            <a:ext cx="3494096" cy="161491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A2B550C-9B52-FB13-611F-7F2CE339DFB6}"/>
              </a:ext>
            </a:extLst>
          </p:cNvPr>
          <p:cNvSpPr/>
          <p:nvPr/>
        </p:nvSpPr>
        <p:spPr>
          <a:xfrm>
            <a:off x="6845179" y="1036311"/>
            <a:ext cx="2179179" cy="23156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2E902C-EC21-B570-C201-202580CA9B1A}"/>
              </a:ext>
            </a:extLst>
          </p:cNvPr>
          <p:cNvSpPr/>
          <p:nvPr/>
        </p:nvSpPr>
        <p:spPr>
          <a:xfrm>
            <a:off x="9829927" y="996910"/>
            <a:ext cx="1986257" cy="23156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89845" y="79440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Front End UI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00C7E5-BEA4-6424-461D-AC36BC57A56E}"/>
              </a:ext>
            </a:extLst>
          </p:cNvPr>
          <p:cNvSpPr/>
          <p:nvPr/>
        </p:nvSpPr>
        <p:spPr>
          <a:xfrm>
            <a:off x="612890" y="1111796"/>
            <a:ext cx="4592156" cy="2434497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EB0CC-0068-C8F0-C77A-4E80D799D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12" y="1280837"/>
            <a:ext cx="4263953" cy="2142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E0B0766-C782-88F1-E6C3-72A1BCDFDB4C}"/>
              </a:ext>
            </a:extLst>
          </p:cNvPr>
          <p:cNvSpPr/>
          <p:nvPr/>
        </p:nvSpPr>
        <p:spPr>
          <a:xfrm>
            <a:off x="612890" y="3761327"/>
            <a:ext cx="4592156" cy="2434497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A8B36-7CED-46C5-A5DB-B12D4D65F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12" y="3930368"/>
            <a:ext cx="4304434" cy="2142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A8FF9091-32A3-5C8F-D289-92AA0B900C05}"/>
              </a:ext>
            </a:extLst>
          </p:cNvPr>
          <p:cNvSpPr/>
          <p:nvPr/>
        </p:nvSpPr>
        <p:spPr>
          <a:xfrm>
            <a:off x="6973366" y="1280837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Look Prettier !</a:t>
            </a:r>
          </a:p>
        </p:txBody>
      </p:sp>
      <p:sp>
        <p:nvSpPr>
          <p:cNvPr id="35" name="Right Arrow 18">
            <a:extLst>
              <a:ext uri="{FF2B5EF4-FFF2-40B4-BE49-F238E27FC236}">
                <a16:creationId xmlns:a16="http://schemas.microsoft.com/office/drawing/2014/main" id="{D4079D92-174B-03FE-B4ED-842094481C62}"/>
              </a:ext>
            </a:extLst>
          </p:cNvPr>
          <p:cNvSpPr/>
          <p:nvPr/>
        </p:nvSpPr>
        <p:spPr>
          <a:xfrm flipH="1">
            <a:off x="5482850" y="2102191"/>
            <a:ext cx="1113520" cy="2695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DD68BC71-69E2-6A63-899A-24B3C64380F0}"/>
              </a:ext>
            </a:extLst>
          </p:cNvPr>
          <p:cNvSpPr/>
          <p:nvPr/>
        </p:nvSpPr>
        <p:spPr>
          <a:xfrm>
            <a:off x="8029206" y="4433535"/>
            <a:ext cx="3098800" cy="1090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Inputs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Stickers input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Date from – Date to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Action buttons</a:t>
            </a:r>
          </a:p>
        </p:txBody>
      </p:sp>
      <p:sp>
        <p:nvSpPr>
          <p:cNvPr id="37" name="Rounded Rectangle 8">
            <a:extLst>
              <a:ext uri="{FF2B5EF4-FFF2-40B4-BE49-F238E27FC236}">
                <a16:creationId xmlns:a16="http://schemas.microsoft.com/office/drawing/2014/main" id="{BF48D59B-CF19-8571-6BA2-B6225FDC4A2C}"/>
              </a:ext>
            </a:extLst>
          </p:cNvPr>
          <p:cNvSpPr/>
          <p:nvPr/>
        </p:nvSpPr>
        <p:spPr>
          <a:xfrm>
            <a:off x="9973980" y="1280836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style.css</a:t>
            </a:r>
          </a:p>
        </p:txBody>
      </p:sp>
      <p:sp>
        <p:nvSpPr>
          <p:cNvPr id="38" name="Right Arrow 18">
            <a:extLst>
              <a:ext uri="{FF2B5EF4-FFF2-40B4-BE49-F238E27FC236}">
                <a16:creationId xmlns:a16="http://schemas.microsoft.com/office/drawing/2014/main" id="{AF43CE41-C7E9-3541-3D54-A8D8B8094B3F}"/>
              </a:ext>
            </a:extLst>
          </p:cNvPr>
          <p:cNvSpPr/>
          <p:nvPr/>
        </p:nvSpPr>
        <p:spPr>
          <a:xfrm flipH="1">
            <a:off x="9086797" y="1418602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8">
            <a:extLst>
              <a:ext uri="{FF2B5EF4-FFF2-40B4-BE49-F238E27FC236}">
                <a16:creationId xmlns:a16="http://schemas.microsoft.com/office/drawing/2014/main" id="{B548A2F3-A924-AA82-55E3-93C0F5D2E009}"/>
              </a:ext>
            </a:extLst>
          </p:cNvPr>
          <p:cNvSpPr/>
          <p:nvPr/>
        </p:nvSpPr>
        <p:spPr>
          <a:xfrm>
            <a:off x="6973366" y="1768236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3999"/>
                </a:solidFill>
              </a:rPr>
              <a:t>navbarPage</a:t>
            </a:r>
            <a:r>
              <a:rPr lang="en-US" dirty="0">
                <a:solidFill>
                  <a:srgbClr val="003999"/>
                </a:solidFill>
              </a:rPr>
              <a:t>…</a:t>
            </a: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19ECA3EA-0FE1-A60A-9284-9A272A46BF50}"/>
              </a:ext>
            </a:extLst>
          </p:cNvPr>
          <p:cNvSpPr/>
          <p:nvPr/>
        </p:nvSpPr>
        <p:spPr>
          <a:xfrm>
            <a:off x="9973980" y="1768235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Shiny layout</a:t>
            </a:r>
          </a:p>
        </p:txBody>
      </p:sp>
      <p:sp>
        <p:nvSpPr>
          <p:cNvPr id="41" name="Right Arrow 18">
            <a:extLst>
              <a:ext uri="{FF2B5EF4-FFF2-40B4-BE49-F238E27FC236}">
                <a16:creationId xmlns:a16="http://schemas.microsoft.com/office/drawing/2014/main" id="{5F00D13D-D107-83CC-F940-3233788CA9A0}"/>
              </a:ext>
            </a:extLst>
          </p:cNvPr>
          <p:cNvSpPr/>
          <p:nvPr/>
        </p:nvSpPr>
        <p:spPr>
          <a:xfrm flipH="1">
            <a:off x="9086797" y="1906001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8">
            <a:extLst>
              <a:ext uri="{FF2B5EF4-FFF2-40B4-BE49-F238E27FC236}">
                <a16:creationId xmlns:a16="http://schemas.microsoft.com/office/drawing/2014/main" id="{9A2023A5-CBE9-B2DD-CA73-CE5D145D3627}"/>
              </a:ext>
            </a:extLst>
          </p:cNvPr>
          <p:cNvSpPr/>
          <p:nvPr/>
        </p:nvSpPr>
        <p:spPr>
          <a:xfrm>
            <a:off x="6973366" y="2221758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Important !!!</a:t>
            </a:r>
          </a:p>
        </p:txBody>
      </p:sp>
      <p:sp>
        <p:nvSpPr>
          <p:cNvPr id="49" name="Rounded Rectangle 8">
            <a:extLst>
              <a:ext uri="{FF2B5EF4-FFF2-40B4-BE49-F238E27FC236}">
                <a16:creationId xmlns:a16="http://schemas.microsoft.com/office/drawing/2014/main" id="{EFB43BC3-F341-56B1-6F6D-F96A56E441CF}"/>
              </a:ext>
            </a:extLst>
          </p:cNvPr>
          <p:cNvSpPr/>
          <p:nvPr/>
        </p:nvSpPr>
        <p:spPr>
          <a:xfrm>
            <a:off x="9973980" y="2221757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Colors, Texts</a:t>
            </a:r>
          </a:p>
        </p:txBody>
      </p:sp>
      <p:sp>
        <p:nvSpPr>
          <p:cNvPr id="50" name="Right Arrow 18">
            <a:extLst>
              <a:ext uri="{FF2B5EF4-FFF2-40B4-BE49-F238E27FC236}">
                <a16:creationId xmlns:a16="http://schemas.microsoft.com/office/drawing/2014/main" id="{2E1B5EAD-34B3-D46C-002A-6C16AE73EA83}"/>
              </a:ext>
            </a:extLst>
          </p:cNvPr>
          <p:cNvSpPr/>
          <p:nvPr/>
        </p:nvSpPr>
        <p:spPr>
          <a:xfrm flipH="1">
            <a:off x="9086797" y="2359523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8">
            <a:extLst>
              <a:ext uri="{FF2B5EF4-FFF2-40B4-BE49-F238E27FC236}">
                <a16:creationId xmlns:a16="http://schemas.microsoft.com/office/drawing/2014/main" id="{6AC6B2E9-49FE-6231-1AD0-EAE4EAEC4050}"/>
              </a:ext>
            </a:extLst>
          </p:cNvPr>
          <p:cNvSpPr/>
          <p:nvPr/>
        </p:nvSpPr>
        <p:spPr>
          <a:xfrm>
            <a:off x="6973366" y="2709157"/>
            <a:ext cx="1897166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Heart of the app</a:t>
            </a:r>
          </a:p>
        </p:txBody>
      </p:sp>
      <p:sp>
        <p:nvSpPr>
          <p:cNvPr id="52" name="Rounded Rectangle 8">
            <a:extLst>
              <a:ext uri="{FF2B5EF4-FFF2-40B4-BE49-F238E27FC236}">
                <a16:creationId xmlns:a16="http://schemas.microsoft.com/office/drawing/2014/main" id="{2B91C3CA-70C0-0FA2-314A-40512557400D}"/>
              </a:ext>
            </a:extLst>
          </p:cNvPr>
          <p:cNvSpPr/>
          <p:nvPr/>
        </p:nvSpPr>
        <p:spPr>
          <a:xfrm>
            <a:off x="9973980" y="2709156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Charts, Tables</a:t>
            </a:r>
          </a:p>
        </p:txBody>
      </p:sp>
      <p:sp>
        <p:nvSpPr>
          <p:cNvPr id="53" name="Right Arrow 18">
            <a:extLst>
              <a:ext uri="{FF2B5EF4-FFF2-40B4-BE49-F238E27FC236}">
                <a16:creationId xmlns:a16="http://schemas.microsoft.com/office/drawing/2014/main" id="{71F17C04-09F4-D4EB-ACB8-67BABC4D70C6}"/>
              </a:ext>
            </a:extLst>
          </p:cNvPr>
          <p:cNvSpPr/>
          <p:nvPr/>
        </p:nvSpPr>
        <p:spPr>
          <a:xfrm flipH="1">
            <a:off x="9086797" y="2846922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14">
            <a:extLst>
              <a:ext uri="{FF2B5EF4-FFF2-40B4-BE49-F238E27FC236}">
                <a16:creationId xmlns:a16="http://schemas.microsoft.com/office/drawing/2014/main" id="{1E5378B1-203F-C243-C26F-86333A46D0DB}"/>
              </a:ext>
            </a:extLst>
          </p:cNvPr>
          <p:cNvSpPr/>
          <p:nvPr/>
        </p:nvSpPr>
        <p:spPr>
          <a:xfrm>
            <a:off x="7836494" y="4298072"/>
            <a:ext cx="3443956" cy="1367790"/>
          </a:xfrm>
          <a:prstGeom prst="roundRect">
            <a:avLst/>
          </a:prstGeom>
          <a:noFill/>
          <a:ln w="38100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18">
            <a:extLst>
              <a:ext uri="{FF2B5EF4-FFF2-40B4-BE49-F238E27FC236}">
                <a16:creationId xmlns:a16="http://schemas.microsoft.com/office/drawing/2014/main" id="{7A092C1A-D615-6A42-FDA0-75595180EE2C}"/>
              </a:ext>
            </a:extLst>
          </p:cNvPr>
          <p:cNvSpPr/>
          <p:nvPr/>
        </p:nvSpPr>
        <p:spPr>
          <a:xfrm flipH="1">
            <a:off x="5539240" y="4866616"/>
            <a:ext cx="1113520" cy="2695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Sign 59">
            <a:extLst>
              <a:ext uri="{FF2B5EF4-FFF2-40B4-BE49-F238E27FC236}">
                <a16:creationId xmlns:a16="http://schemas.microsoft.com/office/drawing/2014/main" id="{08BE5843-FB2B-BE5F-1655-D78350F59EFE}"/>
              </a:ext>
            </a:extLst>
          </p:cNvPr>
          <p:cNvSpPr/>
          <p:nvPr/>
        </p:nvSpPr>
        <p:spPr>
          <a:xfrm>
            <a:off x="9347515" y="3862819"/>
            <a:ext cx="358923" cy="384075"/>
          </a:xfrm>
          <a:prstGeom prst="mathPlus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C4C10D-3188-A38C-548D-EBBB2436419A}"/>
              </a:ext>
            </a:extLst>
          </p:cNvPr>
          <p:cNvCxnSpPr/>
          <p:nvPr/>
        </p:nvCxnSpPr>
        <p:spPr>
          <a:xfrm>
            <a:off x="7836494" y="3422907"/>
            <a:ext cx="1392964" cy="738895"/>
          </a:xfrm>
          <a:prstGeom prst="straightConnector1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CF60B4-D324-B4E1-1A5B-7C2C9D7E7359}"/>
              </a:ext>
            </a:extLst>
          </p:cNvPr>
          <p:cNvCxnSpPr>
            <a:stCxn id="55" idx="2"/>
          </p:cNvCxnSpPr>
          <p:nvPr/>
        </p:nvCxnSpPr>
        <p:spPr>
          <a:xfrm flipH="1">
            <a:off x="9829927" y="3312582"/>
            <a:ext cx="993129" cy="849220"/>
          </a:xfrm>
          <a:prstGeom prst="straightConnector1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8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C092892-FC6F-7795-F31C-E705C989BAC3}"/>
              </a:ext>
            </a:extLst>
          </p:cNvPr>
          <p:cNvSpPr/>
          <p:nvPr/>
        </p:nvSpPr>
        <p:spPr>
          <a:xfrm>
            <a:off x="4198617" y="3493033"/>
            <a:ext cx="2747487" cy="13241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A48F03-312B-6545-4750-6C5A17DD0C9D}"/>
              </a:ext>
            </a:extLst>
          </p:cNvPr>
          <p:cNvSpPr/>
          <p:nvPr/>
        </p:nvSpPr>
        <p:spPr>
          <a:xfrm>
            <a:off x="2256375" y="2294123"/>
            <a:ext cx="4689729" cy="373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9C6BF5-A266-8CE1-57B4-819B5555D86D}"/>
              </a:ext>
            </a:extLst>
          </p:cNvPr>
          <p:cNvSpPr/>
          <p:nvPr/>
        </p:nvSpPr>
        <p:spPr>
          <a:xfrm>
            <a:off x="2256375" y="1797616"/>
            <a:ext cx="4689729" cy="373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10969B-B1B9-D381-508D-C9D1E1E8627A}"/>
              </a:ext>
            </a:extLst>
          </p:cNvPr>
          <p:cNvSpPr/>
          <p:nvPr/>
        </p:nvSpPr>
        <p:spPr>
          <a:xfrm>
            <a:off x="2256376" y="1069668"/>
            <a:ext cx="4689729" cy="6463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3E5DC5-90AD-B8B0-0568-CEE6844072B9}"/>
              </a:ext>
            </a:extLst>
          </p:cNvPr>
          <p:cNvSpPr/>
          <p:nvPr/>
        </p:nvSpPr>
        <p:spPr>
          <a:xfrm>
            <a:off x="562422" y="767702"/>
            <a:ext cx="1512606" cy="2206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301545" y="371722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Back End Server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CC533D02-9A17-F50F-0B55-6368EE124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030" y="993366"/>
            <a:ext cx="1553389" cy="1553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BA17-E1F5-7461-8828-9EE3BE239EC6}"/>
              </a:ext>
            </a:extLst>
          </p:cNvPr>
          <p:cNvSpPr txBox="1"/>
          <p:nvPr/>
        </p:nvSpPr>
        <p:spPr>
          <a:xfrm>
            <a:off x="687000" y="593031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Data Source</a:t>
            </a:r>
          </a:p>
        </p:txBody>
      </p:sp>
      <p:pic>
        <p:nvPicPr>
          <p:cNvPr id="1028" name="Picture 4" descr="R packages for Agricultural Research | Idaho Ag Stats">
            <a:extLst>
              <a:ext uri="{FF2B5EF4-FFF2-40B4-BE49-F238E27FC236}">
                <a16:creationId xmlns:a16="http://schemas.microsoft.com/office/drawing/2014/main" id="{49AC281C-1B04-BB47-00B6-0EE4D50D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6" y="4050006"/>
            <a:ext cx="2720723" cy="221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EC9ADD-2ED0-6055-CA3D-0ED0675531E1}"/>
              </a:ext>
            </a:extLst>
          </p:cNvPr>
          <p:cNvSpPr txBox="1"/>
          <p:nvPr/>
        </p:nvSpPr>
        <p:spPr>
          <a:xfrm>
            <a:off x="306526" y="3785787"/>
            <a:ext cx="209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R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6099-EDDC-8A67-0830-14727C8CD021}"/>
              </a:ext>
            </a:extLst>
          </p:cNvPr>
          <p:cNvSpPr txBox="1"/>
          <p:nvPr/>
        </p:nvSpPr>
        <p:spPr>
          <a:xfrm>
            <a:off x="2256376" y="1069668"/>
            <a:ext cx="3785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Yahoo Website to pull data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https://finance.yahoo.com/trending-tickers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2E7B1-B302-F055-F66C-B0FB6D026109}"/>
              </a:ext>
            </a:extLst>
          </p:cNvPr>
          <p:cNvSpPr txBox="1"/>
          <p:nvPr/>
        </p:nvSpPr>
        <p:spPr>
          <a:xfrm>
            <a:off x="2256376" y="1832879"/>
            <a:ext cx="4281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Using `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quantmod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` package to get the stock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E918B-6153-8D4D-E40B-86813C588AFF}"/>
              </a:ext>
            </a:extLst>
          </p:cNvPr>
          <p:cNvSpPr txBox="1"/>
          <p:nvPr/>
        </p:nvSpPr>
        <p:spPr>
          <a:xfrm>
            <a:off x="2256376" y="2306403"/>
            <a:ext cx="340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Sticker Names stored in data directory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C81A1-918F-0CFA-4E23-0BE3E6222A05}"/>
              </a:ext>
            </a:extLst>
          </p:cNvPr>
          <p:cNvSpPr txBox="1"/>
          <p:nvPr/>
        </p:nvSpPr>
        <p:spPr>
          <a:xfrm>
            <a:off x="7942490" y="183962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global.R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06427-C4F1-97BC-376B-9009118D7BEE}"/>
              </a:ext>
            </a:extLst>
          </p:cNvPr>
          <p:cNvSpPr txBox="1"/>
          <p:nvPr/>
        </p:nvSpPr>
        <p:spPr>
          <a:xfrm>
            <a:off x="7942490" y="2101115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ui.R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CF6FB-99EC-F7DF-1127-AF1E327BDDD8}"/>
              </a:ext>
            </a:extLst>
          </p:cNvPr>
          <p:cNvSpPr txBox="1"/>
          <p:nvPr/>
        </p:nvSpPr>
        <p:spPr>
          <a:xfrm>
            <a:off x="7942490" y="2362601"/>
            <a:ext cx="85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server.R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F40AF-E7F5-3F54-A8E1-92E4882B989F}"/>
              </a:ext>
            </a:extLst>
          </p:cNvPr>
          <p:cNvSpPr txBox="1"/>
          <p:nvPr/>
        </p:nvSpPr>
        <p:spPr>
          <a:xfrm>
            <a:off x="9335824" y="270702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all_line_plot.R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2914B-D131-4E31-4209-C79A8F467398}"/>
              </a:ext>
            </a:extLst>
          </p:cNvPr>
          <p:cNvSpPr txBox="1"/>
          <p:nvPr/>
        </p:nvSpPr>
        <p:spPr>
          <a:xfrm>
            <a:off x="9297960" y="3011372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dashboard_table.R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FD07E-5F93-C0F4-364F-38D8D17094E9}"/>
              </a:ext>
            </a:extLst>
          </p:cNvPr>
          <p:cNvSpPr txBox="1"/>
          <p:nvPr/>
        </p:nvSpPr>
        <p:spPr>
          <a:xfrm>
            <a:off x="9297960" y="3310815"/>
            <a:ext cx="202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explore_stickers.R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1E3AE-BFAD-5728-5698-ABB41A702D5F}"/>
              </a:ext>
            </a:extLst>
          </p:cNvPr>
          <p:cNvSpPr txBox="1"/>
          <p:nvPr/>
        </p:nvSpPr>
        <p:spPr>
          <a:xfrm>
            <a:off x="7889330" y="2656602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crypto.R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D666D-52FE-9134-86DB-59AA9B76CDEF}"/>
              </a:ext>
            </a:extLst>
          </p:cNvPr>
          <p:cNvSpPr txBox="1"/>
          <p:nvPr/>
        </p:nvSpPr>
        <p:spPr>
          <a:xfrm>
            <a:off x="7889330" y="3645685"/>
            <a:ext cx="32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explore_trending_stickers.R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C75E0-1B5D-5C4D-F650-F31968AD3A6A}"/>
              </a:ext>
            </a:extLst>
          </p:cNvPr>
          <p:cNvSpPr txBox="1"/>
          <p:nvPr/>
        </p:nvSpPr>
        <p:spPr>
          <a:xfrm>
            <a:off x="9303058" y="182424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footer.R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522756-7086-D481-B5C5-5D217DA80047}"/>
              </a:ext>
            </a:extLst>
          </p:cNvPr>
          <p:cNvSpPr txBox="1"/>
          <p:nvPr/>
        </p:nvSpPr>
        <p:spPr>
          <a:xfrm>
            <a:off x="7889330" y="3012337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gainers.R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F1F22-4FF1-6344-316E-8CFBDB8827EF}"/>
              </a:ext>
            </a:extLst>
          </p:cNvPr>
          <p:cNvSpPr txBox="1"/>
          <p:nvPr/>
        </p:nvSpPr>
        <p:spPr>
          <a:xfrm>
            <a:off x="7889330" y="333082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inputs.R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101292-1507-A9D5-1500-C57F708EF77B}"/>
              </a:ext>
            </a:extLst>
          </p:cNvPr>
          <p:cNvSpPr txBox="1"/>
          <p:nvPr/>
        </p:nvSpPr>
        <p:spPr>
          <a:xfrm>
            <a:off x="9316245" y="210948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losers.R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37DF8B-2E5F-F9CF-9EAD-66C438595909}"/>
              </a:ext>
            </a:extLst>
          </p:cNvPr>
          <p:cNvSpPr txBox="1"/>
          <p:nvPr/>
        </p:nvSpPr>
        <p:spPr>
          <a:xfrm>
            <a:off x="9329224" y="2392864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trending.R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BB1677C-DC48-C4C9-1435-39FB90F88DFD}"/>
              </a:ext>
            </a:extLst>
          </p:cNvPr>
          <p:cNvSpPr/>
          <p:nvPr/>
        </p:nvSpPr>
        <p:spPr>
          <a:xfrm>
            <a:off x="7534360" y="1857059"/>
            <a:ext cx="4383992" cy="27641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B3E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A28DD-16D9-A15C-69DA-4D58C5C76042}"/>
              </a:ext>
            </a:extLst>
          </p:cNvPr>
          <p:cNvSpPr txBox="1"/>
          <p:nvPr/>
        </p:nvSpPr>
        <p:spPr>
          <a:xfrm>
            <a:off x="7952342" y="1456043"/>
            <a:ext cx="359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R Functions (they talk to each other)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BE0865-69BC-E6D0-5C7F-B115D6987461}"/>
              </a:ext>
            </a:extLst>
          </p:cNvPr>
          <p:cNvSpPr txBox="1"/>
          <p:nvPr/>
        </p:nvSpPr>
        <p:spPr>
          <a:xfrm>
            <a:off x="8034317" y="199202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global.R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F1E1-97A5-1214-C504-C6B2A35DBB1A}"/>
              </a:ext>
            </a:extLst>
          </p:cNvPr>
          <p:cNvSpPr txBox="1"/>
          <p:nvPr/>
        </p:nvSpPr>
        <p:spPr>
          <a:xfrm>
            <a:off x="8034317" y="226520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ui.R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B2F782-1506-4BDB-C9B5-777E5CD57E57}"/>
              </a:ext>
            </a:extLst>
          </p:cNvPr>
          <p:cNvSpPr txBox="1"/>
          <p:nvPr/>
        </p:nvSpPr>
        <p:spPr>
          <a:xfrm>
            <a:off x="8034317" y="2538377"/>
            <a:ext cx="85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server.R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7071B0-54DB-3E6B-903D-21FEF88862EF}"/>
              </a:ext>
            </a:extLst>
          </p:cNvPr>
          <p:cNvSpPr txBox="1"/>
          <p:nvPr/>
        </p:nvSpPr>
        <p:spPr>
          <a:xfrm>
            <a:off x="9758466" y="2879958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all_line_plot.R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1220F-5283-0D5F-ECC6-9792B4D3DBFB}"/>
              </a:ext>
            </a:extLst>
          </p:cNvPr>
          <p:cNvSpPr txBox="1"/>
          <p:nvPr/>
        </p:nvSpPr>
        <p:spPr>
          <a:xfrm>
            <a:off x="9758466" y="3156016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dashboard_table.R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8D4B98-E836-7BFC-B82F-899DC7433ABA}"/>
              </a:ext>
            </a:extLst>
          </p:cNvPr>
          <p:cNvSpPr txBox="1"/>
          <p:nvPr/>
        </p:nvSpPr>
        <p:spPr>
          <a:xfrm>
            <a:off x="9758466" y="3462850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explore_stickers.R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E8EAD-C5B5-9003-EEF7-CDA1CA214885}"/>
              </a:ext>
            </a:extLst>
          </p:cNvPr>
          <p:cNvSpPr txBox="1"/>
          <p:nvPr/>
        </p:nvSpPr>
        <p:spPr>
          <a:xfrm>
            <a:off x="8034317" y="2811551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crypto.R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EC9FC-B948-C976-25B6-789B8AA21FCB}"/>
              </a:ext>
            </a:extLst>
          </p:cNvPr>
          <p:cNvSpPr txBox="1"/>
          <p:nvPr/>
        </p:nvSpPr>
        <p:spPr>
          <a:xfrm>
            <a:off x="8034317" y="4027356"/>
            <a:ext cx="32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explore_trending_stickers.R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51DDD4-4BA5-8327-EE0E-D8611A2F5C44}"/>
              </a:ext>
            </a:extLst>
          </p:cNvPr>
          <p:cNvSpPr txBox="1"/>
          <p:nvPr/>
        </p:nvSpPr>
        <p:spPr>
          <a:xfrm>
            <a:off x="9758466" y="195945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footer.R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CCD19F-67F3-7A7B-C67B-1C963766DAEB}"/>
              </a:ext>
            </a:extLst>
          </p:cNvPr>
          <p:cNvSpPr txBox="1"/>
          <p:nvPr/>
        </p:nvSpPr>
        <p:spPr>
          <a:xfrm>
            <a:off x="8034317" y="3115503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gainers.R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39609-C415-55C3-B433-F8A8756B8DC5}"/>
              </a:ext>
            </a:extLst>
          </p:cNvPr>
          <p:cNvSpPr txBox="1"/>
          <p:nvPr/>
        </p:nvSpPr>
        <p:spPr>
          <a:xfrm>
            <a:off x="8034317" y="3419455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inputs.R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98A48-9B87-345F-7F84-335B29270A9B}"/>
              </a:ext>
            </a:extLst>
          </p:cNvPr>
          <p:cNvSpPr txBox="1"/>
          <p:nvPr/>
        </p:nvSpPr>
        <p:spPr>
          <a:xfrm>
            <a:off x="9758466" y="2266286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losers.R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AD3BC0-33BB-6C0E-B57E-9CF7E41C0928}"/>
              </a:ext>
            </a:extLst>
          </p:cNvPr>
          <p:cNvSpPr txBox="1"/>
          <p:nvPr/>
        </p:nvSpPr>
        <p:spPr>
          <a:xfrm>
            <a:off x="9758466" y="2573122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trending.R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DA0671-57AC-E949-F91F-AC4E41F91C62}"/>
              </a:ext>
            </a:extLst>
          </p:cNvPr>
          <p:cNvSpPr txBox="1"/>
          <p:nvPr/>
        </p:nvSpPr>
        <p:spPr>
          <a:xfrm>
            <a:off x="8034317" y="3723407"/>
            <a:ext cx="1879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download_md.R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7753CD-3C74-0841-044D-8243A03D1525}"/>
              </a:ext>
            </a:extLst>
          </p:cNvPr>
          <p:cNvGrpSpPr/>
          <p:nvPr/>
        </p:nvGrpSpPr>
        <p:grpSpPr>
          <a:xfrm>
            <a:off x="4702445" y="5503732"/>
            <a:ext cx="1922804" cy="1078052"/>
            <a:chOff x="8434699" y="1468703"/>
            <a:chExt cx="1922804" cy="107805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7E3B126-AE15-EC75-9C66-B401CEE69A79}"/>
                </a:ext>
              </a:extLst>
            </p:cNvPr>
            <p:cNvSpPr/>
            <p:nvPr/>
          </p:nvSpPr>
          <p:spPr>
            <a:xfrm>
              <a:off x="8434699" y="1653369"/>
              <a:ext cx="1922804" cy="893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8A1AC3-FCA1-2E02-D1DD-5744DFF58191}"/>
                </a:ext>
              </a:extLst>
            </p:cNvPr>
            <p:cNvSpPr txBox="1"/>
            <p:nvPr/>
          </p:nvSpPr>
          <p:spPr>
            <a:xfrm>
              <a:off x="8726979" y="1468703"/>
              <a:ext cx="1418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3999"/>
                  </a:solidFill>
                </a:rPr>
                <a:t>www folder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8F4163-396D-86DB-D1AD-6B362B3F18B7}"/>
                </a:ext>
              </a:extLst>
            </p:cNvPr>
            <p:cNvSpPr txBox="1"/>
            <p:nvPr/>
          </p:nvSpPr>
          <p:spPr>
            <a:xfrm>
              <a:off x="9133993" y="1743011"/>
              <a:ext cx="54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logo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B4C28B-416C-EFCE-68AB-080DD52BCCF7}"/>
                </a:ext>
              </a:extLst>
            </p:cNvPr>
            <p:cNvSpPr txBox="1"/>
            <p:nvPr/>
          </p:nvSpPr>
          <p:spPr>
            <a:xfrm>
              <a:off x="9000456" y="2032288"/>
              <a:ext cx="871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style.css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8BAF3EF-E9E6-4782-B3CF-2B86B70A9DD8}"/>
              </a:ext>
            </a:extLst>
          </p:cNvPr>
          <p:cNvSpPr txBox="1"/>
          <p:nvPr/>
        </p:nvSpPr>
        <p:spPr>
          <a:xfrm>
            <a:off x="4301545" y="3552843"/>
            <a:ext cx="245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SHINY APP WILL BE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HERE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4D20019-035B-7913-B215-10592B5B2BA7}"/>
              </a:ext>
            </a:extLst>
          </p:cNvPr>
          <p:cNvCxnSpPr>
            <a:cxnSpLocks/>
            <a:stCxn id="5" idx="0"/>
            <a:endCxn id="33" idx="0"/>
          </p:cNvCxnSpPr>
          <p:nvPr/>
        </p:nvCxnSpPr>
        <p:spPr>
          <a:xfrm rot="16200000" flipH="1">
            <a:off x="5115312" y="-3178851"/>
            <a:ext cx="863012" cy="8406776"/>
          </a:xfrm>
          <a:prstGeom prst="bentConnector3">
            <a:avLst>
              <a:gd name="adj1" fmla="val -26489"/>
            </a:avLst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F3B9B7-8A15-29D3-4252-E417C776F888}"/>
              </a:ext>
            </a:extLst>
          </p:cNvPr>
          <p:cNvCxnSpPr>
            <a:endCxn id="32" idx="2"/>
          </p:cNvCxnSpPr>
          <p:nvPr/>
        </p:nvCxnSpPr>
        <p:spPr>
          <a:xfrm flipV="1">
            <a:off x="6625249" y="4621176"/>
            <a:ext cx="3101107" cy="1495418"/>
          </a:xfrm>
          <a:prstGeom prst="bentConnector2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7CC22E15-7C31-F7C0-6A6B-24C38B33A9C4}"/>
              </a:ext>
            </a:extLst>
          </p:cNvPr>
          <p:cNvCxnSpPr>
            <a:stCxn id="1028" idx="2"/>
            <a:endCxn id="32" idx="2"/>
          </p:cNvCxnSpPr>
          <p:nvPr/>
        </p:nvCxnSpPr>
        <p:spPr>
          <a:xfrm rot="5400000" flipH="1" flipV="1">
            <a:off x="4876913" y="1411151"/>
            <a:ext cx="1639417" cy="8059468"/>
          </a:xfrm>
          <a:prstGeom prst="bentConnector3">
            <a:avLst>
              <a:gd name="adj1" fmla="val -25412"/>
            </a:avLst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or: Elbow 1029">
            <a:extLst>
              <a:ext uri="{FF2B5EF4-FFF2-40B4-BE49-F238E27FC236}">
                <a16:creationId xmlns:a16="http://schemas.microsoft.com/office/drawing/2014/main" id="{551779CE-8EB8-9EE3-61A3-35D73B00810E}"/>
              </a:ext>
            </a:extLst>
          </p:cNvPr>
          <p:cNvCxnSpPr>
            <a:stCxn id="32" idx="1"/>
            <a:endCxn id="54" idx="0"/>
          </p:cNvCxnSpPr>
          <p:nvPr/>
        </p:nvCxnSpPr>
        <p:spPr>
          <a:xfrm rot="10800000" flipV="1">
            <a:off x="5572362" y="3239117"/>
            <a:ext cx="1961999" cy="253915"/>
          </a:xfrm>
          <a:prstGeom prst="bentConnector2">
            <a:avLst/>
          </a:prstGeom>
          <a:ln w="38100">
            <a:solidFill>
              <a:srgbClr val="2B3E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BFDCF0-7135-7001-C3FD-64653F89609B}"/>
              </a:ext>
            </a:extLst>
          </p:cNvPr>
          <p:cNvSpPr txBox="1"/>
          <p:nvPr/>
        </p:nvSpPr>
        <p:spPr>
          <a:xfrm>
            <a:off x="335225" y="141999"/>
            <a:ext cx="650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Market Dashboard Components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1A4F3-FE4E-0D75-F612-26A90A5C2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3" t="10843" r="8186" b="9773"/>
          <a:stretch/>
        </p:blipFill>
        <p:spPr>
          <a:xfrm>
            <a:off x="1148315" y="942955"/>
            <a:ext cx="6804837" cy="51779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1DA5390-880A-47E8-9DA4-3488E5B5B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7305" y="6120856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19D10A-9D33-3759-9DBC-007546BE0F12}"/>
              </a:ext>
            </a:extLst>
          </p:cNvPr>
          <p:cNvSpPr txBox="1"/>
          <p:nvPr/>
        </p:nvSpPr>
        <p:spPr>
          <a:xfrm>
            <a:off x="335225" y="141999"/>
            <a:ext cx="7320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Web Scraping and </a:t>
            </a:r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Quantmod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package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05CCB4-DACF-A3E5-4A12-A9C0D7CC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7" y="956930"/>
            <a:ext cx="10983185" cy="53056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C3589C5-9271-AF44-D360-FB937D49D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8041" y="6235449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AE3E80-7D30-DBA2-BA28-DAD74648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35" y="4438970"/>
            <a:ext cx="34290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8637F-A1B3-07EA-6B8E-9878984D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35" y="1360177"/>
            <a:ext cx="35433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EFA4E-5ED0-6EEB-2066-9205F23E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2" y="1240243"/>
            <a:ext cx="3467100" cy="429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943D-5611-1B76-01EE-2D4CB4AE96E3}"/>
              </a:ext>
            </a:extLst>
          </p:cNvPr>
          <p:cNvSpPr txBox="1"/>
          <p:nvPr/>
        </p:nvSpPr>
        <p:spPr>
          <a:xfrm>
            <a:off x="500226" y="136552"/>
            <a:ext cx="1525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B541C-D21B-C53D-0D6A-0BB7CC087C15}"/>
              </a:ext>
            </a:extLst>
          </p:cNvPr>
          <p:cNvGrpSpPr/>
          <p:nvPr/>
        </p:nvGrpSpPr>
        <p:grpSpPr>
          <a:xfrm>
            <a:off x="745756" y="870911"/>
            <a:ext cx="2168547" cy="369332"/>
            <a:chOff x="745756" y="870911"/>
            <a:chExt cx="216854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7F892-E80F-0138-695E-23F15027643A}"/>
                </a:ext>
              </a:extLst>
            </p:cNvPr>
            <p:cNvSpPr txBox="1"/>
            <p:nvPr/>
          </p:nvSpPr>
          <p:spPr>
            <a:xfrm>
              <a:off x="745757" y="870911"/>
              <a:ext cx="2168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T Serif Caption" panose="02060603050505020204" pitchFamily="18" charset="77"/>
                </a:rPr>
                <a:t>1. Stickers</a:t>
              </a:r>
              <a:endPara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633EB0-ECB5-7514-8FB0-3DFC71933D83}"/>
                </a:ext>
              </a:extLst>
            </p:cNvPr>
            <p:cNvSpPr/>
            <p:nvPr/>
          </p:nvSpPr>
          <p:spPr>
            <a:xfrm>
              <a:off x="745756" y="870911"/>
              <a:ext cx="1380755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0C1F28-30EE-FBE0-E4C7-53102EF9A595}"/>
              </a:ext>
            </a:extLst>
          </p:cNvPr>
          <p:cNvGrpSpPr/>
          <p:nvPr/>
        </p:nvGrpSpPr>
        <p:grpSpPr>
          <a:xfrm>
            <a:off x="4590897" y="870911"/>
            <a:ext cx="3202767" cy="369332"/>
            <a:chOff x="4590897" y="870911"/>
            <a:chExt cx="3202767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621DD0-7A75-6BE7-E0E1-1D2DA673AEF9}"/>
                </a:ext>
              </a:extLst>
            </p:cNvPr>
            <p:cNvSpPr txBox="1"/>
            <p:nvPr/>
          </p:nvSpPr>
          <p:spPr>
            <a:xfrm>
              <a:off x="4590897" y="870911"/>
              <a:ext cx="32027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T Serif Caption" panose="02060603050505020204" pitchFamily="18" charset="77"/>
                </a:rPr>
                <a:t>2. Date From – Date To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554D23-A5D3-58BA-628B-2B7F10DD8DE4}"/>
                </a:ext>
              </a:extLst>
            </p:cNvPr>
            <p:cNvSpPr/>
            <p:nvPr/>
          </p:nvSpPr>
          <p:spPr>
            <a:xfrm>
              <a:off x="4590897" y="885493"/>
              <a:ext cx="2894423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0D483-47FE-4981-6ADF-F9F133C77409}"/>
              </a:ext>
            </a:extLst>
          </p:cNvPr>
          <p:cNvGrpSpPr/>
          <p:nvPr/>
        </p:nvGrpSpPr>
        <p:grpSpPr>
          <a:xfrm>
            <a:off x="4555608" y="3968385"/>
            <a:ext cx="2812755" cy="369332"/>
            <a:chOff x="4555608" y="3968385"/>
            <a:chExt cx="2812755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8A03B-8A17-C2FB-AB50-5963BF6768ED}"/>
                </a:ext>
              </a:extLst>
            </p:cNvPr>
            <p:cNvSpPr txBox="1"/>
            <p:nvPr/>
          </p:nvSpPr>
          <p:spPr>
            <a:xfrm>
              <a:off x="4555608" y="3968385"/>
              <a:ext cx="2812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T Serif Caption" panose="02060603050505020204" pitchFamily="18" charset="77"/>
                </a:rPr>
                <a:t>3. Get Symbols Button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A8C144-07EC-1822-0645-B2452EC78F65}"/>
                </a:ext>
              </a:extLst>
            </p:cNvPr>
            <p:cNvSpPr/>
            <p:nvPr/>
          </p:nvSpPr>
          <p:spPr>
            <a:xfrm>
              <a:off x="4555608" y="3968385"/>
              <a:ext cx="2717062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888EB0-E8BA-E60B-75DF-707EA3E2C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33" t="11675" r="11294" b="11201"/>
          <a:stretch/>
        </p:blipFill>
        <p:spPr>
          <a:xfrm>
            <a:off x="8444468" y="1360177"/>
            <a:ext cx="2125340" cy="2158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72DCAA-839D-DC59-A83F-DF1F20694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0" t="15436" r="7091" b="16350"/>
          <a:stretch/>
        </p:blipFill>
        <p:spPr>
          <a:xfrm>
            <a:off x="8444468" y="4911381"/>
            <a:ext cx="3506528" cy="113347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495D3FF-A3DA-E518-43FA-7EAB855D0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0590" y="6184648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{987BF325-5B75-0F49-BED1-D2CA87B34AC1}tf10001070</Template>
  <TotalTime>9408</TotalTime>
  <Words>528</Words>
  <Application>Microsoft Office PowerPoint</Application>
  <PresentationFormat>Widescreen</PresentationFormat>
  <Paragraphs>117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Chalkboard</vt:lpstr>
      <vt:lpstr>PT Serif Caption</vt:lpstr>
      <vt:lpstr>Office Theme</vt:lpstr>
      <vt:lpstr>The Impact of R/R Shiny in Finance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R Shiny in Finance</dc:title>
  <dc:creator>Loan Robinson</dc:creator>
  <cp:lastModifiedBy>Loan Robinson</cp:lastModifiedBy>
  <cp:revision>13</cp:revision>
  <dcterms:created xsi:type="dcterms:W3CDTF">2024-05-08T03:54:01Z</dcterms:created>
  <dcterms:modified xsi:type="dcterms:W3CDTF">2024-11-16T12:03:39Z</dcterms:modified>
</cp:coreProperties>
</file>